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>
                <a:solidFill>
                  <a:srgbClr val="006633"/>
                </a:solidFill>
              </a:defRPr>
            </a:pPr>
            <a:r>
              <a:t>AI-Based Crop Disease Detection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Using Deep Learning for Precision Agriculture in Fresno County</a:t>
            </a:r>
          </a:p>
          <a:p>
            <a:r>
              <a:t>IS 160 Final 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Technology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🧠 Deep Learning Framework:</a:t>
            </a:r>
          </a:p>
          <a:p>
            <a:pPr>
              <a:spcBef>
                <a:spcPts val="600"/>
              </a:spcBef>
              <a:defRPr sz="1800"/>
            </a:pPr>
            <a:r>
              <a:t>   • PyTorch 2.1+ for model training and inference</a:t>
            </a:r>
          </a:p>
          <a:p>
            <a:pPr>
              <a:spcBef>
                <a:spcPts val="600"/>
              </a:spcBef>
              <a:defRPr sz="1800"/>
            </a:pPr>
            <a:r>
              <a:t>   • Transfer learning with pre-trained weights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🔬 Computer Vision:</a:t>
            </a:r>
          </a:p>
          <a:p>
            <a:pPr>
              <a:spcBef>
                <a:spcPts val="600"/>
              </a:spcBef>
              <a:defRPr sz="1800"/>
            </a:pPr>
            <a:r>
              <a:t>   • OpenCV for image processing</a:t>
            </a:r>
          </a:p>
          <a:p>
            <a:pPr>
              <a:spcBef>
                <a:spcPts val="600"/>
              </a:spcBef>
              <a:defRPr sz="1800"/>
            </a:pPr>
            <a:r>
              <a:t>   • Pillow for transformations</a:t>
            </a:r>
          </a:p>
          <a:p>
            <a:pPr>
              <a:spcBef>
                <a:spcPts val="600"/>
              </a:spcBef>
              <a:defRPr sz="1800"/>
            </a:pPr>
            <a:r>
              <a:t>   • Torchvision for preprocessing pipeline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🌐 Web Technologies:</a:t>
            </a:r>
          </a:p>
          <a:p>
            <a:pPr>
              <a:spcBef>
                <a:spcPts val="600"/>
              </a:spcBef>
              <a:defRPr sz="1800"/>
            </a:pPr>
            <a:r>
              <a:t>   • Flask 3.0 backend API</a:t>
            </a:r>
          </a:p>
          <a:p>
            <a:pPr>
              <a:spcBef>
                <a:spcPts val="600"/>
              </a:spcBef>
              <a:defRPr sz="1800"/>
            </a:pPr>
            <a:r>
              <a:t>   • HTML5/CSS3/JavaScript frontend</a:t>
            </a:r>
          </a:p>
          <a:p>
            <a:pPr>
              <a:spcBef>
                <a:spcPts val="600"/>
              </a:spcBef>
              <a:defRPr sz="1800"/>
            </a:pPr>
            <a:r>
              <a:t>   • RESTful architecture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Model Architecture: ResNet34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🏗️ Architecture: ResNet34 (Residual Neural Network)</a:t>
            </a:r>
          </a:p>
          <a:p>
            <a:pPr>
              <a:spcBef>
                <a:spcPts val="600"/>
              </a:spcBef>
              <a:defRPr sz="1800"/>
            </a:pPr>
            <a:r>
              <a:t>   • 34 layers deep</a:t>
            </a:r>
          </a:p>
          <a:p>
            <a:pPr>
              <a:spcBef>
                <a:spcPts val="600"/>
              </a:spcBef>
              <a:defRPr sz="1800"/>
            </a:pPr>
            <a:r>
              <a:t>   • ~21 million parameters</a:t>
            </a:r>
          </a:p>
          <a:p>
            <a:pPr>
              <a:spcBef>
                <a:spcPts val="600"/>
              </a:spcBef>
              <a:defRPr sz="1800"/>
            </a:pPr>
            <a:r>
              <a:t>   • Skip connections prevent vanishing gradients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📚 Transfer Learning:</a:t>
            </a:r>
          </a:p>
          <a:p>
            <a:pPr>
              <a:spcBef>
                <a:spcPts val="600"/>
              </a:spcBef>
              <a:defRPr sz="1800"/>
            </a:pPr>
            <a:r>
              <a:t>   • Pre-trained on ImageNet (1.2M images, 1000 classes)</a:t>
            </a:r>
          </a:p>
          <a:p>
            <a:pPr>
              <a:spcBef>
                <a:spcPts val="600"/>
              </a:spcBef>
              <a:defRPr sz="1800"/>
            </a:pPr>
            <a:r>
              <a:t>   • Fine-tuned on plant disease dataset</a:t>
            </a:r>
          </a:p>
          <a:p>
            <a:pPr>
              <a:spcBef>
                <a:spcPts val="600"/>
              </a:spcBef>
              <a:defRPr sz="1800"/>
            </a:pPr>
            <a:r>
              <a:t>   • Final layer customized for 27 disease classes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⚡ Performance:</a:t>
            </a:r>
          </a:p>
          <a:p>
            <a:pPr>
              <a:spcBef>
                <a:spcPts val="600"/>
              </a:spcBef>
              <a:defRPr sz="1800"/>
            </a:pPr>
            <a:r>
              <a:t>   • GPU: ~50ms per image</a:t>
            </a:r>
          </a:p>
          <a:p>
            <a:pPr>
              <a:spcBef>
                <a:spcPts val="600"/>
              </a:spcBef>
              <a:defRPr sz="1800"/>
            </a:pPr>
            <a:r>
              <a:t>   • Batch processing supported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Model Training &amp; Results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Training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🎛️ Training Settings:</a:t>
            </a:r>
          </a:p>
          <a:p>
            <a:pPr>
              <a:spcBef>
                <a:spcPts val="600"/>
              </a:spcBef>
              <a:defRPr sz="1800"/>
            </a:pPr>
            <a:r>
              <a:t>   • Epochs: 29 (with early stopping)</a:t>
            </a:r>
          </a:p>
          <a:p>
            <a:pPr>
              <a:spcBef>
                <a:spcPts val="600"/>
              </a:spcBef>
              <a:defRPr sz="1800"/>
            </a:pPr>
            <a:r>
              <a:t>   • Batch Size: 32</a:t>
            </a:r>
          </a:p>
          <a:p>
            <a:pPr>
              <a:spcBef>
                <a:spcPts val="600"/>
              </a:spcBef>
              <a:defRPr sz="1800"/>
            </a:pPr>
            <a:r>
              <a:t>   • Learning Rate: 0.001 with step decay</a:t>
            </a:r>
          </a:p>
          <a:p>
            <a:pPr>
              <a:spcBef>
                <a:spcPts val="600"/>
              </a:spcBef>
              <a:defRPr sz="1800"/>
            </a:pPr>
            <a:r>
              <a:t>   • Optimizer: Adam</a:t>
            </a:r>
          </a:p>
          <a:p>
            <a:pPr>
              <a:spcBef>
                <a:spcPts val="600"/>
              </a:spcBef>
              <a:defRPr sz="1800"/>
            </a:pPr>
            <a:r>
              <a:t>   • Loss Function: Cross-Entropy Loss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🖥️ Hardware:</a:t>
            </a:r>
          </a:p>
          <a:p>
            <a:pPr>
              <a:spcBef>
                <a:spcPts val="600"/>
              </a:spcBef>
              <a:defRPr sz="1800"/>
            </a:pPr>
            <a:r>
              <a:t>   • GPU: NVIDIA RTX 4050</a:t>
            </a:r>
          </a:p>
          <a:p>
            <a:pPr>
              <a:spcBef>
                <a:spcPts val="600"/>
              </a:spcBef>
              <a:defRPr sz="1800"/>
            </a:pPr>
            <a:r>
              <a:t>   • Training Time: ~4 hours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💾 Model Checkpoints:</a:t>
            </a:r>
          </a:p>
          <a:p>
            <a:pPr>
              <a:spcBef>
                <a:spcPts val="600"/>
              </a:spcBef>
              <a:defRPr sz="1800"/>
            </a:pPr>
            <a:r>
              <a:t>   • Saved every 5 epochs</a:t>
            </a:r>
          </a:p>
          <a:p>
            <a:pPr>
              <a:spcBef>
                <a:spcPts val="600"/>
              </a:spcBef>
              <a:defRPr sz="1800"/>
            </a:pPr>
            <a:r>
              <a:t>   • Best model based on validation accuracy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Outstanding Results! ⭐⭐⭐⭐⭐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🎯 Final Performance:</a:t>
            </a:r>
          </a:p>
          <a:p>
            <a:pPr>
              <a:spcBef>
                <a:spcPts val="600"/>
              </a:spcBef>
              <a:defRPr sz="1800"/>
            </a:pPr>
            <a:r>
              <a:t>   • Training Accuracy: 99.83%</a:t>
            </a:r>
          </a:p>
          <a:p>
            <a:pPr>
              <a:spcBef>
                <a:spcPts val="600"/>
              </a:spcBef>
              <a:defRPr sz="1800"/>
            </a:pPr>
            <a:r>
              <a:t>   • Validation Accuracy: 99.94%</a:t>
            </a:r>
          </a:p>
          <a:p>
            <a:pPr>
              <a:spcBef>
                <a:spcPts val="600"/>
              </a:spcBef>
              <a:defRPr sz="1800"/>
            </a:pPr>
            <a:r>
              <a:t>   • Best Accuracy Achieved: 99.96%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📈 Improvement:</a:t>
            </a:r>
          </a:p>
          <a:p>
            <a:pPr>
              <a:spcBef>
                <a:spcPts val="600"/>
              </a:spcBef>
              <a:defRPr sz="1800"/>
            </a:pPr>
            <a:r>
              <a:t>   • Starting Accuracy: 92.28%</a:t>
            </a:r>
          </a:p>
          <a:p>
            <a:pPr>
              <a:spcBef>
                <a:spcPts val="600"/>
              </a:spcBef>
              <a:defRPr sz="1800"/>
            </a:pPr>
            <a:r>
              <a:t>   • Final Accuracy: 99.94%</a:t>
            </a:r>
          </a:p>
          <a:p>
            <a:pPr>
              <a:spcBef>
                <a:spcPts val="600"/>
              </a:spcBef>
              <a:defRPr sz="1800"/>
            </a:pPr>
            <a:r>
              <a:t>   • Total Improvement: +7.65 percentage points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✅ Overfitting Status: NONE DETECTED</a:t>
            </a:r>
          </a:p>
          <a:p>
            <a:pPr>
              <a:spcBef>
                <a:spcPts val="600"/>
              </a:spcBef>
              <a:defRPr sz="1800"/>
            </a:pPr>
            <a:r>
              <a:t>   • Gap: -0.11% (validation BETTER than training!)</a:t>
            </a:r>
          </a:p>
          <a:p>
            <a:pPr>
              <a:spcBef>
                <a:spcPts val="600"/>
              </a:spcBef>
              <a:defRPr sz="1800"/>
            </a:pPr>
            <a:r>
              <a:t>   • Overfitting Score: 0/10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Training Progress Visualization</a:t>
            </a:r>
          </a:p>
        </p:txBody>
      </p:sp>
      <p:pic>
        <p:nvPicPr>
          <p:cNvPr id="3" name="Picture 2" descr="training_summary_educatio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5454396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Four-panel view showing loss and accuracy metrics during training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Learning Curve</a:t>
            </a:r>
          </a:p>
        </p:txBody>
      </p:sp>
      <p:pic>
        <p:nvPicPr>
          <p:cNvPr id="3" name="Picture 2" descr="learning_curve_sim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7238646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Clear view of accuracy improvement over 29 training epochs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Before &amp; After Training</a:t>
            </a:r>
          </a:p>
        </p:txBody>
      </p:sp>
      <p:pic>
        <p:nvPicPr>
          <p:cNvPr id="3" name="Picture 2" descr="before_after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5164795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Dramatic improvement from random guessing to expert-level accuracy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Overfitting Analysis</a:t>
            </a:r>
          </a:p>
        </p:txBody>
      </p:sp>
      <p:pic>
        <p:nvPicPr>
          <p:cNvPr id="3" name="Picture 2" descr="overfitting_analysis_dashbo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119319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Comprehensive analysis showing no overfitting - model generalizes excellently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Web Application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1. Project Overview &amp; Research Questions</a:t>
            </a:r>
          </a:p>
          <a:p>
            <a:pPr>
              <a:spcBef>
                <a:spcPts val="600"/>
              </a:spcBef>
              <a:defRPr sz="1800"/>
            </a:pPr>
            <a:r>
              <a:t>2. Dataset &amp; Methodology</a:t>
            </a:r>
          </a:p>
          <a:p>
            <a:pPr>
              <a:spcBef>
                <a:spcPts val="600"/>
              </a:spcBef>
              <a:defRPr sz="1800"/>
            </a:pPr>
            <a:r>
              <a:t>3. Technical Architecture</a:t>
            </a:r>
          </a:p>
          <a:p>
            <a:pPr>
              <a:spcBef>
                <a:spcPts val="600"/>
              </a:spcBef>
              <a:defRPr sz="1800"/>
            </a:pPr>
            <a:r>
              <a:t>4. Model Training &amp; Results</a:t>
            </a:r>
          </a:p>
          <a:p>
            <a:pPr>
              <a:spcBef>
                <a:spcPts val="600"/>
              </a:spcBef>
              <a:defRPr sz="1800"/>
            </a:pPr>
            <a:r>
              <a:t>5. Web Application</a:t>
            </a:r>
          </a:p>
          <a:p>
            <a:pPr>
              <a:spcBef>
                <a:spcPts val="600"/>
              </a:spcBef>
              <a:defRPr sz="1800"/>
            </a:pPr>
            <a:r>
              <a:t>6. Drone Integration System</a:t>
            </a:r>
          </a:p>
          <a:p>
            <a:pPr>
              <a:spcBef>
                <a:spcPts val="600"/>
              </a:spcBef>
              <a:defRPr sz="1800"/>
            </a:pPr>
            <a:r>
              <a:t>7. Performance Metrics &amp; Analysis</a:t>
            </a:r>
          </a:p>
          <a:p>
            <a:pPr>
              <a:spcBef>
                <a:spcPts val="600"/>
              </a:spcBef>
              <a:defRPr sz="1800"/>
            </a:pPr>
            <a:r>
              <a:t>8. Real-World Applications</a:t>
            </a:r>
          </a:p>
          <a:p>
            <a:pPr>
              <a:spcBef>
                <a:spcPts val="600"/>
              </a:spcBef>
              <a:defRPr sz="1800"/>
            </a:pPr>
            <a:r>
              <a:t>9. Conclusions &amp; Future Work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PlantAI Web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🌐 User-Friendly Web Application:</a:t>
            </a:r>
          </a:p>
          <a:p>
            <a:pPr>
              <a:spcBef>
                <a:spcPts val="600"/>
              </a:spcBef>
              <a:defRPr sz="1800"/>
            </a:pPr>
            <a:r>
              <a:t>   • Flask-based REST API backend</a:t>
            </a:r>
          </a:p>
          <a:p>
            <a:pPr>
              <a:spcBef>
                <a:spcPts val="600"/>
              </a:spcBef>
              <a:defRPr sz="1800"/>
            </a:pPr>
            <a:r>
              <a:t>   • Modern, responsive HTML/CSS/JS frontend</a:t>
            </a:r>
          </a:p>
          <a:p>
            <a:pPr>
              <a:spcBef>
                <a:spcPts val="600"/>
              </a:spcBef>
              <a:defRPr sz="1800"/>
            </a:pPr>
            <a:r>
              <a:t>   • Drag-and-drop image upload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✨ Key Features:</a:t>
            </a:r>
          </a:p>
          <a:p>
            <a:pPr>
              <a:spcBef>
                <a:spcPts val="600"/>
              </a:spcBef>
              <a:defRPr sz="1800"/>
            </a:pPr>
            <a:r>
              <a:t>   • Real-time disease detection</a:t>
            </a:r>
          </a:p>
          <a:p>
            <a:pPr>
              <a:spcBef>
                <a:spcPts val="600"/>
              </a:spcBef>
              <a:defRPr sz="1800"/>
            </a:pPr>
            <a:r>
              <a:t>   • Top 3 predictions with confidence scores</a:t>
            </a:r>
          </a:p>
          <a:p>
            <a:pPr>
              <a:spcBef>
                <a:spcPts val="600"/>
              </a:spcBef>
              <a:defRPr sz="1800"/>
            </a:pPr>
            <a:r>
              <a:t>   • Detailed disease information</a:t>
            </a:r>
          </a:p>
          <a:p>
            <a:pPr>
              <a:spcBef>
                <a:spcPts val="600"/>
              </a:spcBef>
              <a:defRPr sz="1800"/>
            </a:pPr>
            <a:r>
              <a:t>   • Treatment recommendations</a:t>
            </a:r>
          </a:p>
          <a:p>
            <a:pPr>
              <a:spcBef>
                <a:spcPts val="600"/>
              </a:spcBef>
              <a:defRPr sz="1800"/>
            </a:pPr>
            <a:r>
              <a:t>   • Symptom descriptions and prevention tips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🚀 Deployment:</a:t>
            </a:r>
          </a:p>
          <a:p>
            <a:pPr>
              <a:spcBef>
                <a:spcPts val="600"/>
              </a:spcBef>
              <a:defRPr sz="1800"/>
            </a:pPr>
            <a:r>
              <a:t>   • One-command startup (start.bat/start.sh)</a:t>
            </a:r>
          </a:p>
          <a:p>
            <a:pPr>
              <a:spcBef>
                <a:spcPts val="600"/>
              </a:spcBef>
              <a:defRPr sz="1800"/>
            </a:pPr>
            <a:r>
              <a:t>   • Runs on localhost:5000</a:t>
            </a:r>
          </a:p>
          <a:p>
            <a:pPr>
              <a:spcBef>
                <a:spcPts val="600"/>
              </a:spcBef>
              <a:defRPr sz="1800"/>
            </a:pPr>
            <a:r>
              <a:t>   • Production-ready code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Web App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📱 Frontend:</a:t>
            </a:r>
          </a:p>
          <a:p>
            <a:pPr>
              <a:spcBef>
                <a:spcPts val="600"/>
              </a:spcBef>
              <a:defRPr sz="1800"/>
            </a:pPr>
            <a:r>
              <a:t>   • Clean, professional UI design</a:t>
            </a:r>
          </a:p>
          <a:p>
            <a:pPr>
              <a:spcBef>
                <a:spcPts val="600"/>
              </a:spcBef>
              <a:defRPr sz="1800"/>
            </a:pPr>
            <a:r>
              <a:t>   • Responsive for mobile/tablet/desktop</a:t>
            </a:r>
          </a:p>
          <a:p>
            <a:pPr>
              <a:spcBef>
                <a:spcPts val="600"/>
              </a:spcBef>
              <a:defRPr sz="1800"/>
            </a:pPr>
            <a:r>
              <a:t>   • Visual confidence meters</a:t>
            </a:r>
          </a:p>
          <a:p>
            <a:pPr>
              <a:spcBef>
                <a:spcPts val="600"/>
              </a:spcBef>
              <a:defRPr sz="1800"/>
            </a:pPr>
            <a:r>
              <a:t>   • Smooth animations and transitions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⚙️ Backend:</a:t>
            </a:r>
          </a:p>
          <a:p>
            <a:pPr>
              <a:spcBef>
                <a:spcPts val="600"/>
              </a:spcBef>
              <a:defRPr sz="1800"/>
            </a:pPr>
            <a:r>
              <a:t>   • Image preprocessing pipeline</a:t>
            </a:r>
          </a:p>
          <a:p>
            <a:pPr>
              <a:spcBef>
                <a:spcPts val="600"/>
              </a:spcBef>
              <a:defRPr sz="1800"/>
            </a:pPr>
            <a:r>
              <a:t>   • PyTorch model inference</a:t>
            </a:r>
          </a:p>
          <a:p>
            <a:pPr>
              <a:spcBef>
                <a:spcPts val="600"/>
              </a:spcBef>
              <a:defRPr sz="1800"/>
            </a:pPr>
            <a:r>
              <a:t>   • JSON disease information database</a:t>
            </a:r>
          </a:p>
          <a:p>
            <a:pPr>
              <a:spcBef>
                <a:spcPts val="600"/>
              </a:spcBef>
              <a:defRPr sz="1800"/>
            </a:pPr>
            <a:r>
              <a:t>   • File validation and security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🔒 Security:</a:t>
            </a:r>
          </a:p>
          <a:p>
            <a:pPr>
              <a:spcBef>
                <a:spcPts val="600"/>
              </a:spcBef>
              <a:defRPr sz="1800"/>
            </a:pPr>
            <a:r>
              <a:t>   • File type and size validation</a:t>
            </a:r>
          </a:p>
          <a:p>
            <a:pPr>
              <a:spcBef>
                <a:spcPts val="600"/>
              </a:spcBef>
              <a:defRPr sz="1800"/>
            </a:pPr>
            <a:r>
              <a:t>   • Secure filename handling</a:t>
            </a:r>
          </a:p>
          <a:p>
            <a:pPr>
              <a:spcBef>
                <a:spcPts val="600"/>
              </a:spcBef>
              <a:defRPr sz="1800"/>
            </a:pPr>
            <a:r>
              <a:t>   • No permanent storage of uploads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Drone Integration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Agricultural Drone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🚁 Scalable Field Analysis:</a:t>
            </a:r>
          </a:p>
          <a:p>
            <a:pPr>
              <a:spcBef>
                <a:spcPts val="600"/>
              </a:spcBef>
              <a:defRPr sz="1800"/>
            </a:pPr>
            <a:r>
              <a:t>   • Process entire fields from aerial imagery</a:t>
            </a:r>
          </a:p>
          <a:p>
            <a:pPr>
              <a:spcBef>
                <a:spcPts val="600"/>
              </a:spcBef>
              <a:defRPr sz="1800"/>
            </a:pPr>
            <a:r>
              <a:t>   • Tile-based processing for large images</a:t>
            </a:r>
          </a:p>
          <a:p>
            <a:pPr>
              <a:spcBef>
                <a:spcPts val="600"/>
              </a:spcBef>
              <a:defRPr sz="1800"/>
            </a:pPr>
            <a:r>
              <a:t>   • Handles 4000x3000+ pixel drone photos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🎯 Smart Detection:</a:t>
            </a:r>
          </a:p>
          <a:p>
            <a:pPr>
              <a:spcBef>
                <a:spcPts val="600"/>
              </a:spcBef>
              <a:defRPr sz="1800"/>
            </a:pPr>
            <a:r>
              <a:t>   • Sliding window with configurable overlap</a:t>
            </a:r>
          </a:p>
          <a:p>
            <a:pPr>
              <a:spcBef>
                <a:spcPts val="600"/>
              </a:spcBef>
              <a:defRPr sz="1800"/>
            </a:pPr>
            <a:r>
              <a:t>   • Confidence-based filtering</a:t>
            </a:r>
          </a:p>
          <a:p>
            <a:pPr>
              <a:spcBef>
                <a:spcPts val="600"/>
              </a:spcBef>
              <a:defRPr sz="1800"/>
            </a:pPr>
            <a:r>
              <a:t>   • Prevents missing diseases at tile boundaries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📊 Professional Outputs:</a:t>
            </a:r>
          </a:p>
          <a:p>
            <a:pPr>
              <a:spcBef>
                <a:spcPts val="600"/>
              </a:spcBef>
              <a:defRPr sz="1800"/>
            </a:pPr>
            <a:r>
              <a:t>   • Disease heat maps</a:t>
            </a:r>
          </a:p>
          <a:p>
            <a:pPr>
              <a:spcBef>
                <a:spcPts val="600"/>
              </a:spcBef>
              <a:defRPr sz="1800"/>
            </a:pPr>
            <a:r>
              <a:t>   • Priority treatment zones</a:t>
            </a:r>
          </a:p>
          <a:p>
            <a:pPr>
              <a:spcBef>
                <a:spcPts val="600"/>
              </a:spcBef>
              <a:defRPr sz="1800"/>
            </a:pPr>
            <a:r>
              <a:t>   • Statistical dashboards</a:t>
            </a:r>
          </a:p>
          <a:p>
            <a:pPr>
              <a:spcBef>
                <a:spcPts val="600"/>
              </a:spcBef>
              <a:defRPr sz="1800"/>
            </a:pPr>
            <a:r>
              <a:t>   • JSON analysis reports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Drone System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🗺️ Visualization Types:</a:t>
            </a:r>
          </a:p>
          <a:p>
            <a:pPr>
              <a:spcBef>
                <a:spcPts val="600"/>
              </a:spcBef>
              <a:defRPr sz="1800"/>
            </a:pPr>
            <a:r>
              <a:t>   1. Heat Maps: Color-coded disease distribution</a:t>
            </a:r>
          </a:p>
          <a:p>
            <a:pPr>
              <a:spcBef>
                <a:spcPts val="600"/>
              </a:spcBef>
              <a:defRPr sz="1800"/>
            </a:pPr>
            <a:r>
              <a:t>   2. Priority Zones: Clustered treatment areas</a:t>
            </a:r>
          </a:p>
          <a:p>
            <a:pPr>
              <a:spcBef>
                <a:spcPts val="600"/>
              </a:spcBef>
              <a:defRPr sz="1800"/>
            </a:pPr>
            <a:r>
              <a:t>   3. Statistical Dashboard: Charts and metrics</a:t>
            </a:r>
          </a:p>
          <a:p>
            <a:pPr>
              <a:spcBef>
                <a:spcPts val="600"/>
              </a:spcBef>
              <a:defRPr sz="1800"/>
            </a:pPr>
            <a:r>
              <a:t>   4. Before/After: Treatment effectiveness tracking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⚡ Performance:</a:t>
            </a:r>
          </a:p>
          <a:p>
            <a:pPr>
              <a:spcBef>
                <a:spcPts val="600"/>
              </a:spcBef>
              <a:defRPr sz="1800"/>
            </a:pPr>
            <a:r>
              <a:t>   • GPU: 2-4 minutes for 4000x3000 image</a:t>
            </a:r>
          </a:p>
          <a:p>
            <a:pPr>
              <a:spcBef>
                <a:spcPts val="600"/>
              </a:spcBef>
              <a:defRPr sz="1800"/>
            </a:pPr>
            <a:r>
              <a:t>   • CPU: 20-40 minutes for same image</a:t>
            </a:r>
          </a:p>
          <a:p>
            <a:pPr>
              <a:spcBef>
                <a:spcPts val="600"/>
              </a:spcBef>
              <a:defRPr sz="1800"/>
            </a:pPr>
            <a:r>
              <a:t>   • Batch processing: Handle multiple images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📋 Use Cases:</a:t>
            </a:r>
          </a:p>
          <a:p>
            <a:pPr>
              <a:spcBef>
                <a:spcPts val="600"/>
              </a:spcBef>
              <a:defRPr sz="1800"/>
            </a:pPr>
            <a:r>
              <a:t>   • Weekly field monitoring</a:t>
            </a:r>
          </a:p>
          <a:p>
            <a:pPr>
              <a:spcBef>
                <a:spcPts val="600"/>
              </a:spcBef>
              <a:defRPr sz="1800"/>
            </a:pPr>
            <a:r>
              <a:t>   • Treatment planning and verification</a:t>
            </a:r>
          </a:p>
          <a:p>
            <a:pPr>
              <a:spcBef>
                <a:spcPts val="600"/>
              </a:spcBef>
              <a:defRPr sz="1800"/>
            </a:pPr>
            <a:r>
              <a:t>   • Research and compliance reporting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Example: Disease Heat Map</a:t>
            </a:r>
          </a:p>
        </p:txBody>
      </p:sp>
      <p:pic>
        <p:nvPicPr>
          <p:cNvPr id="3" name="Picture 2" descr="demo_heatma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4987636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Color-coded visualization showing disease distribution across a field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Example: Priority Treatment Zones</a:t>
            </a:r>
          </a:p>
        </p:txBody>
      </p:sp>
      <p:pic>
        <p:nvPicPr>
          <p:cNvPr id="3" name="Picture 2" descr="demo_priority_zon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5309419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Clustered disease areas ranked by severity for targeted treatment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Example: Analysis Dashboard</a:t>
            </a:r>
          </a:p>
        </p:txBody>
      </p:sp>
      <p:pic>
        <p:nvPicPr>
          <p:cNvPr id="3" name="Picture 2" descr="demo_dashbo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5270852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217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Comprehensive statistics including disease distribution and confidence metrics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Performance Metrics &amp;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Model Performance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🎯 Accuracy Metrics:</a:t>
            </a:r>
          </a:p>
          <a:p>
            <a:pPr>
              <a:spcBef>
                <a:spcPts val="600"/>
              </a:spcBef>
              <a:defRPr sz="1800"/>
            </a:pPr>
            <a:r>
              <a:t>   • Overall Accuracy: 99.94%</a:t>
            </a:r>
          </a:p>
          <a:p>
            <a:pPr>
              <a:spcBef>
                <a:spcPts val="600"/>
              </a:spcBef>
              <a:defRPr sz="1800"/>
            </a:pPr>
            <a:r>
              <a:t>   • Best Epoch: 99.96% (Epoch 24)</a:t>
            </a:r>
          </a:p>
          <a:p>
            <a:pPr>
              <a:spcBef>
                <a:spcPts val="600"/>
              </a:spcBef>
              <a:defRPr sz="1800"/>
            </a:pPr>
            <a:r>
              <a:t>   • Training Loss: 0.0070</a:t>
            </a:r>
          </a:p>
          <a:p>
            <a:pPr>
              <a:spcBef>
                <a:spcPts val="600"/>
              </a:spcBef>
              <a:defRPr sz="1800"/>
            </a:pPr>
            <a:r>
              <a:t>   • Validation Loss: 0.0023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🔍 Generalization:</a:t>
            </a:r>
          </a:p>
          <a:p>
            <a:pPr>
              <a:spcBef>
                <a:spcPts val="600"/>
              </a:spcBef>
              <a:defRPr sz="1800"/>
            </a:pPr>
            <a:r>
              <a:t>   • Validation accuracy HIGHER than training</a:t>
            </a:r>
          </a:p>
          <a:p>
            <a:pPr>
              <a:spcBef>
                <a:spcPts val="600"/>
              </a:spcBef>
              <a:defRPr sz="1800"/>
            </a:pPr>
            <a:r>
              <a:t>   • Excellent generalization to unseen data</a:t>
            </a:r>
          </a:p>
          <a:p>
            <a:pPr>
              <a:spcBef>
                <a:spcPts val="600"/>
              </a:spcBef>
              <a:defRPr sz="1800"/>
            </a:pPr>
            <a:r>
              <a:t>   • No overfitting detected</a:t>
            </a:r>
          </a:p>
          <a:p>
            <a:pPr>
              <a:spcBef>
                <a:spcPts val="600"/>
              </a:spcBef>
              <a:defRPr sz="1800"/>
            </a:pPr>
            <a:r>
              <a:t>   • Conservative and reliable predictions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⚖️ Rating: ⭐⭐⭐⭐⭐ (5/5 stars)</a:t>
            </a:r>
          </a:p>
          <a:p>
            <a:pPr>
              <a:spcBef>
                <a:spcPts val="600"/>
              </a:spcBef>
              <a:defRPr sz="1800"/>
            </a:pPr>
            <a:r>
              <a:t>   • Production-ready quality</a:t>
            </a:r>
          </a:p>
          <a:p>
            <a:pPr>
              <a:spcBef>
                <a:spcPts val="600"/>
              </a:spcBef>
              <a:defRPr sz="1800"/>
            </a:pPr>
            <a:r>
              <a:t>   • Suitable for real-world deployment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Project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Technical Performance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⏱️ Inference Speed:</a:t>
            </a:r>
          </a:p>
          <a:p>
            <a:pPr>
              <a:spcBef>
                <a:spcPts val="600"/>
              </a:spcBef>
              <a:defRPr sz="1800"/>
            </a:pPr>
            <a:r>
              <a:t>   • Single Image (GPU): ~50-100ms</a:t>
            </a:r>
          </a:p>
          <a:p>
            <a:pPr>
              <a:spcBef>
                <a:spcPts val="600"/>
              </a:spcBef>
              <a:defRPr sz="1800"/>
            </a:pPr>
            <a:r>
              <a:t>   • Single Image (CPU): ~500-1000ms</a:t>
            </a:r>
          </a:p>
          <a:p>
            <a:pPr>
              <a:spcBef>
                <a:spcPts val="600"/>
              </a:spcBef>
              <a:defRPr sz="1800"/>
            </a:pPr>
            <a:r>
              <a:t>   • Batch Processing: 32 images in ~2 seconds (GPU)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💾 Model Size:</a:t>
            </a:r>
          </a:p>
          <a:p>
            <a:pPr>
              <a:spcBef>
                <a:spcPts val="600"/>
              </a:spcBef>
              <a:defRPr sz="1800"/>
            </a:pPr>
            <a:r>
              <a:t>   • Model File: ~83 MB</a:t>
            </a:r>
          </a:p>
          <a:p>
            <a:pPr>
              <a:spcBef>
                <a:spcPts val="600"/>
              </a:spcBef>
              <a:defRPr sz="1800"/>
            </a:pPr>
            <a:r>
              <a:t>   • Parameters: ~21 million</a:t>
            </a:r>
          </a:p>
          <a:p>
            <a:pPr>
              <a:spcBef>
                <a:spcPts val="600"/>
              </a:spcBef>
              <a:defRPr sz="1800"/>
            </a:pPr>
            <a:r>
              <a:t>   • Memory Usage: ~2-4 GB during inference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📈 Scalability:</a:t>
            </a:r>
          </a:p>
          <a:p>
            <a:pPr>
              <a:spcBef>
                <a:spcPts val="600"/>
              </a:spcBef>
              <a:defRPr sz="1800"/>
            </a:pPr>
            <a:r>
              <a:t>   • Handles 60,000+ training images</a:t>
            </a:r>
          </a:p>
          <a:p>
            <a:pPr>
              <a:spcBef>
                <a:spcPts val="600"/>
              </a:spcBef>
              <a:defRPr sz="1800"/>
            </a:pPr>
            <a:r>
              <a:t>   • Batch processing for efficiency</a:t>
            </a:r>
          </a:p>
          <a:p>
            <a:pPr>
              <a:spcBef>
                <a:spcPts val="600"/>
              </a:spcBef>
              <a:defRPr sz="1800"/>
            </a:pPr>
            <a:r>
              <a:t>   • Deployable on cloud or edge devices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Key Success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✅ Exceptional Dataset:</a:t>
            </a:r>
          </a:p>
          <a:p>
            <a:pPr>
              <a:spcBef>
                <a:spcPts val="600"/>
              </a:spcBef>
              <a:defRPr sz="1800"/>
            </a:pPr>
            <a:r>
              <a:t>   • High-quality, diverse images</a:t>
            </a:r>
          </a:p>
          <a:p>
            <a:pPr>
              <a:spcBef>
                <a:spcPts val="600"/>
              </a:spcBef>
              <a:defRPr sz="1800"/>
            </a:pPr>
            <a:r>
              <a:t>   • Balanced class distribution</a:t>
            </a:r>
          </a:p>
          <a:p>
            <a:pPr>
              <a:spcBef>
                <a:spcPts val="600"/>
              </a:spcBef>
              <a:defRPr sz="1800"/>
            </a:pPr>
            <a:r>
              <a:t>   • Relevant to Fresno County crops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✅ Robust Architecture:</a:t>
            </a:r>
          </a:p>
          <a:p>
            <a:pPr>
              <a:spcBef>
                <a:spcPts val="600"/>
              </a:spcBef>
              <a:defRPr sz="1800"/>
            </a:pPr>
            <a:r>
              <a:t>   • ResNet34 proven for image classification</a:t>
            </a:r>
          </a:p>
          <a:p>
            <a:pPr>
              <a:spcBef>
                <a:spcPts val="600"/>
              </a:spcBef>
              <a:defRPr sz="1800"/>
            </a:pPr>
            <a:r>
              <a:t>   • Transfer learning accelerated training</a:t>
            </a:r>
          </a:p>
          <a:p>
            <a:pPr>
              <a:spcBef>
                <a:spcPts val="600"/>
              </a:spcBef>
              <a:defRPr sz="1800"/>
            </a:pPr>
            <a:r>
              <a:t>   • Skip connections ensure stable learning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✅ Careful Training:</a:t>
            </a:r>
          </a:p>
          <a:p>
            <a:pPr>
              <a:spcBef>
                <a:spcPts val="600"/>
              </a:spcBef>
              <a:defRPr sz="1800"/>
            </a:pPr>
            <a:r>
              <a:t>   • Optimal hyperparameters</a:t>
            </a:r>
          </a:p>
          <a:p>
            <a:pPr>
              <a:spcBef>
                <a:spcPts val="600"/>
              </a:spcBef>
              <a:defRPr sz="1800"/>
            </a:pPr>
            <a:r>
              <a:t>   • Early stopping prevented overfitting</a:t>
            </a:r>
          </a:p>
          <a:p>
            <a:pPr>
              <a:spcBef>
                <a:spcPts val="600"/>
              </a:spcBef>
              <a:defRPr sz="1800"/>
            </a:pPr>
            <a:r>
              <a:t>   • Validation monitoring ensured generalization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Real-World Applications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Use Cases &amp;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🌾 For Farmers:</a:t>
            </a:r>
          </a:p>
          <a:p>
            <a:pPr>
              <a:spcBef>
                <a:spcPts val="600"/>
              </a:spcBef>
              <a:defRPr sz="1800"/>
            </a:pPr>
            <a:r>
              <a:t>   • Early disease detection saves crops</a:t>
            </a:r>
          </a:p>
          <a:p>
            <a:pPr>
              <a:spcBef>
                <a:spcPts val="600"/>
              </a:spcBef>
              <a:defRPr sz="1800"/>
            </a:pPr>
            <a:r>
              <a:t>   • Targeted treatment reduces pesticide use</a:t>
            </a:r>
          </a:p>
          <a:p>
            <a:pPr>
              <a:spcBef>
                <a:spcPts val="600"/>
              </a:spcBef>
              <a:defRPr sz="1800"/>
            </a:pPr>
            <a:r>
              <a:t>   • Increased yield and profitability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🔬 For Researchers:</a:t>
            </a:r>
          </a:p>
          <a:p>
            <a:pPr>
              <a:spcBef>
                <a:spcPts val="600"/>
              </a:spcBef>
              <a:defRPr sz="1800"/>
            </a:pPr>
            <a:r>
              <a:t>   • Large-scale disease monitoring</a:t>
            </a:r>
          </a:p>
          <a:p>
            <a:pPr>
              <a:spcBef>
                <a:spcPts val="600"/>
              </a:spcBef>
              <a:defRPr sz="1800"/>
            </a:pPr>
            <a:r>
              <a:t>   • Track disease progression over time</a:t>
            </a:r>
          </a:p>
          <a:p>
            <a:pPr>
              <a:spcBef>
                <a:spcPts val="600"/>
              </a:spcBef>
              <a:defRPr sz="1800"/>
            </a:pPr>
            <a:r>
              <a:t>   • Compare treatment effectiveness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🏢 For Agricultural Consultants:</a:t>
            </a:r>
          </a:p>
          <a:p>
            <a:pPr>
              <a:spcBef>
                <a:spcPts val="600"/>
              </a:spcBef>
              <a:defRPr sz="1800"/>
            </a:pPr>
            <a:r>
              <a:t>   • Quick field assessments</a:t>
            </a:r>
          </a:p>
          <a:p>
            <a:pPr>
              <a:spcBef>
                <a:spcPts val="600"/>
              </a:spcBef>
              <a:defRPr sz="1800"/>
            </a:pPr>
            <a:r>
              <a:t>   • Professional reports for clients</a:t>
            </a:r>
          </a:p>
          <a:p>
            <a:pPr>
              <a:spcBef>
                <a:spcPts val="600"/>
              </a:spcBef>
              <a:defRPr sz="1800"/>
            </a:pPr>
            <a:r>
              <a:t>   • Data-driven recommendations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Deployment Scenarios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📱 Individual Leaf Analysis:</a:t>
            </a:r>
          </a:p>
          <a:p>
            <a:pPr>
              <a:spcBef>
                <a:spcPts val="600"/>
              </a:spcBef>
              <a:defRPr sz="1800"/>
            </a:pPr>
            <a:r>
              <a:t>   • Farmers upload photos via web app</a:t>
            </a:r>
          </a:p>
          <a:p>
            <a:pPr>
              <a:spcBef>
                <a:spcPts val="600"/>
              </a:spcBef>
              <a:defRPr sz="1800"/>
            </a:pPr>
            <a:r>
              <a:t>   • Instant diagnosis and treatment advice</a:t>
            </a:r>
          </a:p>
          <a:p>
            <a:pPr>
              <a:spcBef>
                <a:spcPts val="600"/>
              </a:spcBef>
              <a:defRPr sz="1800"/>
            </a:pPr>
            <a:r>
              <a:t>   • Accessible from any device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🚁 Field-Scale Monitoring:</a:t>
            </a:r>
          </a:p>
          <a:p>
            <a:pPr>
              <a:spcBef>
                <a:spcPts val="600"/>
              </a:spcBef>
              <a:defRPr sz="1800"/>
            </a:pPr>
            <a:r>
              <a:t>   • Weekly drone flights over fields</a:t>
            </a:r>
          </a:p>
          <a:p>
            <a:pPr>
              <a:spcBef>
                <a:spcPts val="600"/>
              </a:spcBef>
              <a:defRPr sz="1800"/>
            </a:pPr>
            <a:r>
              <a:t>   • Automated disease mapping</a:t>
            </a:r>
          </a:p>
          <a:p>
            <a:pPr>
              <a:spcBef>
                <a:spcPts val="600"/>
              </a:spcBef>
              <a:defRPr sz="1800"/>
            </a:pPr>
            <a:r>
              <a:t>   • Priority zone identification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🏭 Integration Options:</a:t>
            </a:r>
          </a:p>
          <a:p>
            <a:pPr>
              <a:spcBef>
                <a:spcPts val="600"/>
              </a:spcBef>
              <a:defRPr sz="1800"/>
            </a:pPr>
            <a:r>
              <a:t>   • Farm management systems</a:t>
            </a:r>
          </a:p>
          <a:p>
            <a:pPr>
              <a:spcBef>
                <a:spcPts val="600"/>
              </a:spcBef>
              <a:defRPr sz="1800"/>
            </a:pPr>
            <a:r>
              <a:t>   • Mobile apps for field use</a:t>
            </a:r>
          </a:p>
          <a:p>
            <a:pPr>
              <a:spcBef>
                <a:spcPts val="600"/>
              </a:spcBef>
              <a:defRPr sz="1800"/>
            </a:pPr>
            <a:r>
              <a:t>   • Automated alert systems</a:t>
            </a:r>
          </a:p>
          <a:p>
            <a:pPr>
              <a:spcBef>
                <a:spcPts val="600"/>
              </a:spcBef>
              <a:defRPr sz="1800"/>
            </a:pPr>
            <a:r>
              <a:t>   • Insurance and compliance reporting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Economic &amp; Environmental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💰 Economic Impact:</a:t>
            </a:r>
          </a:p>
          <a:p>
            <a:pPr>
              <a:spcBef>
                <a:spcPts val="600"/>
              </a:spcBef>
              <a:defRPr sz="1800"/>
            </a:pPr>
            <a:r>
              <a:t>   • Reduce crop losses by early detection</a:t>
            </a:r>
          </a:p>
          <a:p>
            <a:pPr>
              <a:spcBef>
                <a:spcPts val="600"/>
              </a:spcBef>
              <a:defRPr sz="1800"/>
            </a:pPr>
            <a:r>
              <a:t>   • Optimize pesticide spending (targeted application)</a:t>
            </a:r>
          </a:p>
          <a:p>
            <a:pPr>
              <a:spcBef>
                <a:spcPts val="600"/>
              </a:spcBef>
              <a:defRPr sz="1800"/>
            </a:pPr>
            <a:r>
              <a:t>   • Increase yield and quality</a:t>
            </a:r>
          </a:p>
          <a:p>
            <a:pPr>
              <a:spcBef>
                <a:spcPts val="600"/>
              </a:spcBef>
              <a:defRPr sz="1800"/>
            </a:pPr>
            <a:r>
              <a:t>   • Save labor costs on manual inspection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🌍 Environmental Benefits:</a:t>
            </a:r>
          </a:p>
          <a:p>
            <a:pPr>
              <a:spcBef>
                <a:spcPts val="600"/>
              </a:spcBef>
              <a:defRPr sz="1800"/>
            </a:pPr>
            <a:r>
              <a:t>   • Reduce pesticide overuse</a:t>
            </a:r>
          </a:p>
          <a:p>
            <a:pPr>
              <a:spcBef>
                <a:spcPts val="600"/>
              </a:spcBef>
              <a:defRPr sz="1800"/>
            </a:pPr>
            <a:r>
              <a:t>   • Minimize chemical runoff</a:t>
            </a:r>
          </a:p>
          <a:p>
            <a:pPr>
              <a:spcBef>
                <a:spcPts val="600"/>
              </a:spcBef>
              <a:defRPr sz="1800"/>
            </a:pPr>
            <a:r>
              <a:t>   • Promote sustainable agriculture</a:t>
            </a:r>
          </a:p>
          <a:p>
            <a:pPr>
              <a:spcBef>
                <a:spcPts val="600"/>
              </a:spcBef>
              <a:defRPr sz="1800"/>
            </a:pPr>
            <a:r>
              <a:t>   • Support precision farming practices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⏰ Time Savings:</a:t>
            </a:r>
          </a:p>
          <a:p>
            <a:pPr>
              <a:spcBef>
                <a:spcPts val="600"/>
              </a:spcBef>
              <a:defRPr sz="1800"/>
            </a:pPr>
            <a:r>
              <a:t>   • Instant analysis vs hours of manual inspection</a:t>
            </a:r>
          </a:p>
          <a:p>
            <a:pPr>
              <a:spcBef>
                <a:spcPts val="600"/>
              </a:spcBef>
              <a:defRPr sz="1800"/>
            </a:pPr>
            <a:r>
              <a:t>   • Process entire fields in minutes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Conclusions &amp;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Project Achievements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✅ Successfully Built:</a:t>
            </a:r>
          </a:p>
          <a:p>
            <a:pPr>
              <a:spcBef>
                <a:spcPts val="600"/>
              </a:spcBef>
              <a:defRPr sz="1800"/>
            </a:pPr>
            <a:r>
              <a:t>   • 99.94% accurate disease detection model</a:t>
            </a:r>
          </a:p>
          <a:p>
            <a:pPr>
              <a:spcBef>
                <a:spcPts val="600"/>
              </a:spcBef>
              <a:defRPr sz="1800"/>
            </a:pPr>
            <a:r>
              <a:t>   • Professional web application</a:t>
            </a:r>
          </a:p>
          <a:p>
            <a:pPr>
              <a:spcBef>
                <a:spcPts val="600"/>
              </a:spcBef>
              <a:defRPr sz="1800"/>
            </a:pPr>
            <a:r>
              <a:t>   • Scalable drone image processing system</a:t>
            </a:r>
          </a:p>
          <a:p>
            <a:pPr>
              <a:spcBef>
                <a:spcPts val="600"/>
              </a:spcBef>
              <a:defRPr sz="1800"/>
            </a:pPr>
            <a:r>
              <a:t>   • Comprehensive documentation and examples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✅ Demonstrated:</a:t>
            </a:r>
          </a:p>
          <a:p>
            <a:pPr>
              <a:spcBef>
                <a:spcPts val="600"/>
              </a:spcBef>
              <a:defRPr sz="1800"/>
            </a:pPr>
            <a:r>
              <a:t>   • AI can match human expert accuracy</a:t>
            </a:r>
          </a:p>
          <a:p>
            <a:pPr>
              <a:spcBef>
                <a:spcPts val="600"/>
              </a:spcBef>
              <a:defRPr sz="1800"/>
            </a:pPr>
            <a:r>
              <a:t>   • Transfer learning is highly effective</a:t>
            </a:r>
          </a:p>
          <a:p>
            <a:pPr>
              <a:spcBef>
                <a:spcPts val="600"/>
              </a:spcBef>
              <a:defRPr sz="1800"/>
            </a:pPr>
            <a:r>
              <a:t>   • System scales from individual leaves to entire fields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✅ Delivered:</a:t>
            </a:r>
          </a:p>
          <a:p>
            <a:pPr>
              <a:spcBef>
                <a:spcPts val="600"/>
              </a:spcBef>
              <a:defRPr sz="1800"/>
            </a:pPr>
            <a:r>
              <a:t>   • Production-ready code (~5,000+ lines)</a:t>
            </a:r>
          </a:p>
          <a:p>
            <a:pPr>
              <a:spcBef>
                <a:spcPts val="600"/>
              </a:spcBef>
              <a:defRPr sz="1800"/>
            </a:pPr>
            <a:r>
              <a:t>   • Full testing and validation</a:t>
            </a:r>
          </a:p>
          <a:p>
            <a:pPr>
              <a:spcBef>
                <a:spcPts val="600"/>
              </a:spcBef>
              <a:defRPr sz="1800"/>
            </a:pPr>
            <a:r>
              <a:t>   • User-friendly interfaces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💡 Technical Insights:</a:t>
            </a:r>
          </a:p>
          <a:p>
            <a:pPr>
              <a:spcBef>
                <a:spcPts val="600"/>
              </a:spcBef>
              <a:defRPr sz="1800"/>
            </a:pPr>
            <a:r>
              <a:t>   • Quality data &gt; complex models</a:t>
            </a:r>
          </a:p>
          <a:p>
            <a:pPr>
              <a:spcBef>
                <a:spcPts val="600"/>
              </a:spcBef>
              <a:defRPr sz="1800"/>
            </a:pPr>
            <a:r>
              <a:t>   • Transfer learning dramatically reduces training time</a:t>
            </a:r>
          </a:p>
          <a:p>
            <a:pPr>
              <a:spcBef>
                <a:spcPts val="600"/>
              </a:spcBef>
              <a:defRPr sz="1800"/>
            </a:pPr>
            <a:r>
              <a:t>   • Validation monitoring prevents overfitting</a:t>
            </a:r>
          </a:p>
          <a:p>
            <a:pPr>
              <a:spcBef>
                <a:spcPts val="600"/>
              </a:spcBef>
              <a:defRPr sz="1800"/>
            </a:pPr>
            <a:r>
              <a:t>   • GPU acceleration is essential for production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🎯 Practical Takeaways:</a:t>
            </a:r>
          </a:p>
          <a:p>
            <a:pPr>
              <a:spcBef>
                <a:spcPts val="600"/>
              </a:spcBef>
              <a:defRPr sz="1800"/>
            </a:pPr>
            <a:r>
              <a:t>   • User experience matters for adoption</a:t>
            </a:r>
          </a:p>
          <a:p>
            <a:pPr>
              <a:spcBef>
                <a:spcPts val="600"/>
              </a:spcBef>
              <a:defRPr sz="1800"/>
            </a:pPr>
            <a:r>
              <a:t>   • Documentation is as important as code</a:t>
            </a:r>
          </a:p>
          <a:p>
            <a:pPr>
              <a:spcBef>
                <a:spcPts val="600"/>
              </a:spcBef>
              <a:defRPr sz="1800"/>
            </a:pPr>
            <a:r>
              <a:t>   • Scalability should be built in from the start</a:t>
            </a:r>
          </a:p>
          <a:p>
            <a:pPr>
              <a:spcBef>
                <a:spcPts val="600"/>
              </a:spcBef>
              <a:defRPr sz="1800"/>
            </a:pPr>
            <a:r>
              <a:t>   • Real-world testing reveals edge cases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🚀 Short Term (Next 3 months):</a:t>
            </a:r>
          </a:p>
          <a:p>
            <a:pPr>
              <a:spcBef>
                <a:spcPts val="600"/>
              </a:spcBef>
              <a:defRPr sz="1800"/>
            </a:pPr>
            <a:r>
              <a:t>   • Add more crop types (cherry, pepper, corn)</a:t>
            </a:r>
          </a:p>
          <a:p>
            <a:pPr>
              <a:spcBef>
                <a:spcPts val="600"/>
              </a:spcBef>
              <a:defRPr sz="1800"/>
            </a:pPr>
            <a:r>
              <a:t>   • Implement user authentication</a:t>
            </a:r>
          </a:p>
          <a:p>
            <a:pPr>
              <a:spcBef>
                <a:spcPts val="600"/>
              </a:spcBef>
              <a:defRPr sz="1800"/>
            </a:pPr>
            <a:r>
              <a:t>   • Add analysis history tracking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🔮 Medium Term (6-12 months):</a:t>
            </a:r>
          </a:p>
          <a:p>
            <a:pPr>
              <a:spcBef>
                <a:spcPts val="600"/>
              </a:spcBef>
              <a:defRPr sz="1800"/>
            </a:pPr>
            <a:r>
              <a:t>   • Mobile app for iOS/Android</a:t>
            </a:r>
          </a:p>
          <a:p>
            <a:pPr>
              <a:spcBef>
                <a:spcPts val="600"/>
              </a:spcBef>
              <a:defRPr sz="1800"/>
            </a:pPr>
            <a:r>
              <a:t>   • GPS coordinate integration for field mapping</a:t>
            </a:r>
          </a:p>
          <a:p>
            <a:pPr>
              <a:spcBef>
                <a:spcPts val="600"/>
              </a:spcBef>
              <a:defRPr sz="1800"/>
            </a:pPr>
            <a:r>
              <a:t>   • Multi-spectral image support (NDVI, IR)</a:t>
            </a:r>
          </a:p>
          <a:p>
            <a:pPr>
              <a:spcBef>
                <a:spcPts val="600"/>
              </a:spcBef>
              <a:defRPr sz="1800"/>
            </a:pPr>
            <a:r>
              <a:t>   • Automated treatment cost calculations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🌟 Long Term (1-2 years):</a:t>
            </a:r>
          </a:p>
          <a:p>
            <a:pPr>
              <a:spcBef>
                <a:spcPts val="600"/>
              </a:spcBef>
              <a:defRPr sz="1800"/>
            </a:pPr>
            <a:r>
              <a:t>   • Real-time video stream processing</a:t>
            </a:r>
          </a:p>
          <a:p>
            <a:pPr>
              <a:spcBef>
                <a:spcPts val="600"/>
              </a:spcBef>
              <a:defRPr sz="1800"/>
            </a:pPr>
            <a:r>
              <a:t>   • Integration with IoT sensors</a:t>
            </a:r>
          </a:p>
          <a:p>
            <a:pPr>
              <a:spcBef>
                <a:spcPts val="600"/>
              </a:spcBef>
              <a:defRPr sz="1800"/>
            </a:pPr>
            <a:r>
              <a:t>   • Predictive disease modeling</a:t>
            </a:r>
          </a:p>
          <a:p>
            <a:pPr>
              <a:spcBef>
                <a:spcPts val="600"/>
              </a:spcBef>
              <a:defRPr sz="1800"/>
            </a:pPr>
            <a:r>
              <a:t>   • Multi-language support for global use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🎯 Build AI model to predict crop diseases from leaf images</a:t>
            </a:r>
          </a:p>
          <a:p>
            <a:pPr>
              <a:spcBef>
                <a:spcPts val="600"/>
              </a:spcBef>
              <a:defRPr sz="1800"/>
            </a:pPr>
            <a:r>
              <a:t>🌾 Focus on Fresno County agricultural species</a:t>
            </a:r>
          </a:p>
          <a:p>
            <a:pPr>
              <a:spcBef>
                <a:spcPts val="600"/>
              </a:spcBef>
              <a:defRPr sz="1800"/>
            </a:pPr>
            <a:r>
              <a:t>⚡ Enable early disease detection and intervention</a:t>
            </a:r>
          </a:p>
          <a:p>
            <a:pPr>
              <a:spcBef>
                <a:spcPts val="600"/>
              </a:spcBef>
              <a:defRPr sz="1800"/>
            </a:pPr>
            <a:r>
              <a:t>🚁 Scale from individual leaves to entire fields via drones</a:t>
            </a:r>
          </a:p>
          <a:p>
            <a:pPr>
              <a:spcBef>
                <a:spcPts val="600"/>
              </a:spcBef>
              <a:defRPr sz="1800"/>
            </a:pPr>
            <a:r>
              <a:t>💻 Deploy user-friendly web application</a:t>
            </a:r>
          </a:p>
          <a:p>
            <a:pPr>
              <a:spcBef>
                <a:spcPts val="600"/>
              </a:spcBef>
              <a:defRPr sz="1800"/>
            </a:pPr>
            <a:r>
              <a:t>📊 Achieve professional-grade accuracy (99.9%+)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Potential Research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🔬 Technical Research:</a:t>
            </a:r>
          </a:p>
          <a:p>
            <a:pPr>
              <a:spcBef>
                <a:spcPts val="600"/>
              </a:spcBef>
              <a:defRPr sz="1800"/>
            </a:pPr>
            <a:r>
              <a:t>   • Test newer architectures (EfficientNet, Vision Transformers)</a:t>
            </a:r>
          </a:p>
          <a:p>
            <a:pPr>
              <a:spcBef>
                <a:spcPts val="600"/>
              </a:spcBef>
              <a:defRPr sz="1800"/>
            </a:pPr>
            <a:r>
              <a:t>   • Experiment with semi-supervised learning</a:t>
            </a:r>
          </a:p>
          <a:p>
            <a:pPr>
              <a:spcBef>
                <a:spcPts val="600"/>
              </a:spcBef>
              <a:defRPr sz="1800"/>
            </a:pPr>
            <a:r>
              <a:t>   • Explore multi-task learning (disease + severity)</a:t>
            </a:r>
          </a:p>
          <a:p>
            <a:pPr>
              <a:spcBef>
                <a:spcPts val="600"/>
              </a:spcBef>
              <a:defRPr sz="1800"/>
            </a:pPr>
            <a:r>
              <a:t>   • Investigate model compression for edge deployment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📊 Application Research:</a:t>
            </a:r>
          </a:p>
          <a:p>
            <a:pPr>
              <a:spcBef>
                <a:spcPts val="600"/>
              </a:spcBef>
              <a:defRPr sz="1800"/>
            </a:pPr>
            <a:r>
              <a:t>   • Study disease progression over time</a:t>
            </a:r>
          </a:p>
          <a:p>
            <a:pPr>
              <a:spcBef>
                <a:spcPts val="600"/>
              </a:spcBef>
              <a:defRPr sz="1800"/>
            </a:pPr>
            <a:r>
              <a:t>   • Correlate with weather and soil data</a:t>
            </a:r>
          </a:p>
          <a:p>
            <a:pPr>
              <a:spcBef>
                <a:spcPts val="600"/>
              </a:spcBef>
              <a:defRPr sz="1800"/>
            </a:pPr>
            <a:r>
              <a:t>   • Measure treatment effectiveness quantitatively</a:t>
            </a:r>
          </a:p>
          <a:p>
            <a:pPr>
              <a:spcBef>
                <a:spcPts val="600"/>
              </a:spcBef>
              <a:defRPr sz="1800"/>
            </a:pPr>
            <a:r>
              <a:t>   • Analyze economic impact in pilot deployments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Key 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🎓 Academic Success:</a:t>
            </a:r>
          </a:p>
          <a:p>
            <a:pPr>
              <a:spcBef>
                <a:spcPts val="600"/>
              </a:spcBef>
              <a:defRPr sz="1800"/>
            </a:pPr>
            <a:r>
              <a:t>   • Achieved professional-grade results</a:t>
            </a:r>
          </a:p>
          <a:p>
            <a:pPr>
              <a:spcBef>
                <a:spcPts val="600"/>
              </a:spcBef>
              <a:defRPr sz="1800"/>
            </a:pPr>
            <a:r>
              <a:t>   • Mastered deep learning pipeline end-to-end</a:t>
            </a:r>
          </a:p>
          <a:p>
            <a:pPr>
              <a:spcBef>
                <a:spcPts val="600"/>
              </a:spcBef>
              <a:defRPr sz="1800"/>
            </a:pPr>
            <a:r>
              <a:t>   • Gained practical AI deployment experience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🌍 Real-World Readiness:</a:t>
            </a:r>
          </a:p>
          <a:p>
            <a:pPr>
              <a:spcBef>
                <a:spcPts val="600"/>
              </a:spcBef>
              <a:defRPr sz="1800"/>
            </a:pPr>
            <a:r>
              <a:t>   • System ready for field deployment</a:t>
            </a:r>
          </a:p>
          <a:p>
            <a:pPr>
              <a:spcBef>
                <a:spcPts val="600"/>
              </a:spcBef>
              <a:defRPr sz="1800"/>
            </a:pPr>
            <a:r>
              <a:t>   • Addresses genuine agricultural need</a:t>
            </a:r>
          </a:p>
          <a:p>
            <a:pPr>
              <a:spcBef>
                <a:spcPts val="600"/>
              </a:spcBef>
              <a:defRPr sz="1800"/>
            </a:pPr>
            <a:r>
              <a:t>   • Scalable and sustainable solution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💪 Team Accomplishment:</a:t>
            </a:r>
          </a:p>
          <a:p>
            <a:pPr>
              <a:spcBef>
                <a:spcPts val="600"/>
              </a:spcBef>
              <a:defRPr sz="1800"/>
            </a:pPr>
            <a:r>
              <a:t>   • Built complete, integrated system</a:t>
            </a:r>
          </a:p>
          <a:p>
            <a:pPr>
              <a:spcBef>
                <a:spcPts val="600"/>
              </a:spcBef>
              <a:defRPr sz="1800"/>
            </a:pPr>
            <a:r>
              <a:t>   • Combined ML, web dev, and domain knowledge</a:t>
            </a:r>
          </a:p>
          <a:p>
            <a:pPr>
              <a:spcBef>
                <a:spcPts val="600"/>
              </a:spcBef>
              <a:defRPr sz="1800"/>
            </a:pPr>
            <a:r>
              <a:t>   • Created production-quality deliverable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Thank You!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📧 Contact Information:</a:t>
            </a:r>
          </a:p>
          <a:p>
            <a:pPr>
              <a:spcBef>
                <a:spcPts val="600"/>
              </a:spcBef>
              <a:defRPr sz="1800"/>
            </a:pPr>
            <a:r>
              <a:t>   • GitHub Repository: [Add link]</a:t>
            </a:r>
          </a:p>
          <a:p>
            <a:pPr>
              <a:spcBef>
                <a:spcPts val="600"/>
              </a:spcBef>
              <a:defRPr sz="1800"/>
            </a:pPr>
            <a:r>
              <a:t>   • Documentation: Available in project folder</a:t>
            </a:r>
          </a:p>
          <a:p>
            <a:pPr>
              <a:spcBef>
                <a:spcPts val="600"/>
              </a:spcBef>
              <a:defRPr sz="1800"/>
            </a:pPr>
            <a:r>
              <a:t>   • Demo: Available at localhost:5000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🙏 Acknowledgments:</a:t>
            </a:r>
          </a:p>
          <a:p>
            <a:pPr>
              <a:spcBef>
                <a:spcPts val="600"/>
              </a:spcBef>
              <a:defRPr sz="1800"/>
            </a:pPr>
            <a:r>
              <a:t>   • IS 160 Instructors and TAs</a:t>
            </a:r>
          </a:p>
          <a:p>
            <a:pPr>
              <a:spcBef>
                <a:spcPts val="600"/>
              </a:spcBef>
              <a:defRPr sz="1800"/>
            </a:pPr>
            <a:r>
              <a:t>   • Kaggle Plant Disease Dataset contributors</a:t>
            </a:r>
          </a:p>
          <a:p>
            <a:pPr>
              <a:spcBef>
                <a:spcPts val="600"/>
              </a:spcBef>
              <a:defRPr sz="1800"/>
            </a:pPr>
            <a:r>
              <a:t>   • Fresno County Agricultural Commissioner's Office</a:t>
            </a:r>
          </a:p>
          <a:p>
            <a:pPr>
              <a:spcBef>
                <a:spcPts val="600"/>
              </a:spcBef>
              <a:defRPr sz="1800"/>
            </a:pPr>
            <a:r>
              <a:t>   • PyTorch and open-source community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🌱 Let's Transform Agriculture with AI!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Questions? 🎤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1️⃣ Can we reliably distinguish healthy vs diseased plants?</a:t>
            </a:r>
          </a:p>
          <a:p>
            <a:pPr>
              <a:spcBef>
                <a:spcPts val="600"/>
              </a:spcBef>
              <a:defRPr sz="1800"/>
            </a:pPr>
            <a:r>
              <a:t>   • Target: Tomato, grape, peach, potato, apple, orange, etc.</a:t>
            </a:r>
          </a:p>
          <a:p>
            <a:pPr>
              <a:spcBef>
                <a:spcPts val="600"/>
              </a:spcBef>
              <a:defRPr sz="1800"/>
            </a:pPr>
            <a:r>
              <a:t>   • Focus on Fresno-grown species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2️⃣ Which visual characteristics indicate specific diseases?</a:t>
            </a:r>
          </a:p>
          <a:p>
            <a:pPr>
              <a:spcBef>
                <a:spcPts val="600"/>
              </a:spcBef>
              <a:defRPr sz="1800"/>
            </a:pPr>
            <a:r>
              <a:t>   • Discoloration, spotting, texture irregularities</a:t>
            </a:r>
          </a:p>
          <a:p>
            <a:pPr>
              <a:spcBef>
                <a:spcPts val="600"/>
              </a:spcBef>
              <a:defRPr sz="1800"/>
            </a:pPr>
            <a:r>
              <a:t>   • Disease-specific patterns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3️⃣ How effective is the model under real conditions?</a:t>
            </a:r>
          </a:p>
          <a:p>
            <a:pPr>
              <a:spcBef>
                <a:spcPts val="600"/>
              </a:spcBef>
              <a:defRPr sz="1800"/>
            </a:pPr>
            <a:r>
              <a:t>   • False positive/negative rates</a:t>
            </a:r>
          </a:p>
          <a:p>
            <a:pPr>
              <a:spcBef>
                <a:spcPts val="600"/>
              </a:spcBef>
              <a:defRPr sz="1800"/>
            </a:pPr>
            <a:r>
              <a:t>   • Field deployment viability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Dataset &amp; 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📦 Source: Plant Disease Dataset (Kaggle)</a:t>
            </a:r>
          </a:p>
          <a:p>
            <a:pPr>
              <a:spcBef>
                <a:spcPts val="600"/>
              </a:spcBef>
              <a:defRPr sz="1800"/>
            </a:pPr>
            <a:r>
              <a:t>🖼️ Total Images: ~60,000 high-quality leaf images</a:t>
            </a:r>
          </a:p>
          <a:p>
            <a:pPr>
              <a:spcBef>
                <a:spcPts val="600"/>
              </a:spcBef>
              <a:defRPr sz="1800"/>
            </a:pPr>
            <a:r>
              <a:t>   • Training: ~45,000 images</a:t>
            </a:r>
          </a:p>
          <a:p>
            <a:pPr>
              <a:spcBef>
                <a:spcPts val="600"/>
              </a:spcBef>
              <a:defRPr sz="1800"/>
            </a:pPr>
            <a:r>
              <a:t>   • Validation: ~14,000 images</a:t>
            </a:r>
          </a:p>
          <a:p>
            <a:pPr>
              <a:spcBef>
                <a:spcPts val="600"/>
              </a:spcBef>
              <a:defRPr sz="1800"/>
            </a:pPr>
            <a:r>
              <a:t>   • Test: ~13,000 images</a:t>
            </a:r>
          </a:p>
          <a:p>
            <a:pPr>
              <a:spcBef>
                <a:spcPts val="600"/>
              </a:spcBef>
              <a:defRPr sz="1800"/>
            </a:pPr>
          </a:p>
          <a:p>
            <a:pPr>
              <a:spcBef>
                <a:spcPts val="600"/>
              </a:spcBef>
              <a:defRPr sz="1800"/>
            </a:pPr>
            <a:r>
              <a:t>🏷️ Classes: 27 different disease types across 8 crops</a:t>
            </a:r>
          </a:p>
          <a:p>
            <a:pPr>
              <a:spcBef>
                <a:spcPts val="600"/>
              </a:spcBef>
              <a:defRPr sz="1800"/>
            </a:pPr>
            <a:r>
              <a:t>🌱 Crops: Tomato, Apple, Grape, Potato, Orange, Peach, Squash, Strawberry</a:t>
            </a:r>
          </a:p>
          <a:p>
            <a:pPr>
              <a:spcBef>
                <a:spcPts val="600"/>
              </a:spcBef>
              <a:defRPr sz="1800"/>
            </a:pPr>
            <a:r>
              <a:t>✅ Balanced dataset with augmentation support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6633"/>
                </a:solidFill>
              </a:defRPr>
            </a:pPr>
            <a:r>
              <a:t>Supported Crops &amp; Diseases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82880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spcBef>
                <a:spcPts val="600"/>
              </a:spcBef>
              <a:defRPr sz="1600"/>
            </a:pPr>
            <a:r>
              <a:t>🍅 Tomato (10 classes):</a:t>
            </a:r>
          </a:p>
          <a:p>
            <a:pPr>
              <a:spcBef>
                <a:spcPts val="600"/>
              </a:spcBef>
              <a:defRPr sz="1600"/>
            </a:pPr>
            <a:r>
              <a:t>  • Bacterial Spot</a:t>
            </a:r>
          </a:p>
          <a:p>
            <a:pPr>
              <a:spcBef>
                <a:spcPts val="600"/>
              </a:spcBef>
              <a:defRPr sz="1600"/>
            </a:pPr>
            <a:r>
              <a:t>  • Early Blight</a:t>
            </a:r>
          </a:p>
          <a:p>
            <a:pPr>
              <a:spcBef>
                <a:spcPts val="600"/>
              </a:spcBef>
              <a:defRPr sz="1600"/>
            </a:pPr>
            <a:r>
              <a:t>  • Late Blight</a:t>
            </a:r>
          </a:p>
          <a:p>
            <a:pPr>
              <a:spcBef>
                <a:spcPts val="600"/>
              </a:spcBef>
              <a:defRPr sz="1600"/>
            </a:pPr>
            <a:r>
              <a:t>  • Leaf Mold</a:t>
            </a:r>
          </a:p>
          <a:p>
            <a:pPr>
              <a:spcBef>
                <a:spcPts val="600"/>
              </a:spcBef>
              <a:defRPr sz="1600"/>
            </a:pPr>
            <a:r>
              <a:t>  • Septoria Leaf Spot</a:t>
            </a:r>
          </a:p>
          <a:p>
            <a:pPr>
              <a:spcBef>
                <a:spcPts val="600"/>
              </a:spcBef>
              <a:defRPr sz="1600"/>
            </a:pPr>
            <a:r>
              <a:t>  • Spider Mites</a:t>
            </a:r>
          </a:p>
          <a:p>
            <a:pPr>
              <a:spcBef>
                <a:spcPts val="600"/>
              </a:spcBef>
              <a:defRPr sz="1600"/>
            </a:pPr>
            <a:r>
              <a:t>  • Target Spot</a:t>
            </a:r>
          </a:p>
          <a:p>
            <a:pPr>
              <a:spcBef>
                <a:spcPts val="600"/>
              </a:spcBef>
              <a:defRPr sz="1600"/>
            </a:pPr>
            <a:r>
              <a:t>  • Mosaic Virus</a:t>
            </a:r>
          </a:p>
          <a:p>
            <a:pPr>
              <a:spcBef>
                <a:spcPts val="600"/>
              </a:spcBef>
              <a:defRPr sz="1600"/>
            </a:pPr>
            <a:r>
              <a:t>  • Yellow Leaf Curl Virus</a:t>
            </a:r>
          </a:p>
          <a:p>
            <a:pPr>
              <a:spcBef>
                <a:spcPts val="600"/>
              </a:spcBef>
              <a:defRPr sz="1600"/>
            </a:pPr>
            <a:r>
              <a:t>  • Healthy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🍎 Apple (4 classes):</a:t>
            </a:r>
          </a:p>
          <a:p>
            <a:pPr>
              <a:spcBef>
                <a:spcPts val="600"/>
              </a:spcBef>
              <a:defRPr sz="1600"/>
            </a:pPr>
            <a:r>
              <a:t>  • Apple Scab</a:t>
            </a:r>
          </a:p>
          <a:p>
            <a:pPr>
              <a:spcBef>
                <a:spcPts val="600"/>
              </a:spcBef>
              <a:defRPr sz="1600"/>
            </a:pPr>
            <a:r>
              <a:t>  • Black Rot</a:t>
            </a:r>
          </a:p>
          <a:p>
            <a:pPr>
              <a:spcBef>
                <a:spcPts val="600"/>
              </a:spcBef>
              <a:defRPr sz="1600"/>
            </a:pPr>
            <a:r>
              <a:t>  • Cedar Apple Rust</a:t>
            </a:r>
          </a:p>
          <a:p>
            <a:pPr>
              <a:spcBef>
                <a:spcPts val="600"/>
              </a:spcBef>
              <a:defRPr sz="1600"/>
            </a:pPr>
            <a:r>
              <a:t>  • Healthy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29200" y="182880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spcBef>
                <a:spcPts val="600"/>
              </a:spcBef>
              <a:defRPr sz="1600"/>
            </a:pPr>
            <a:r>
              <a:t>🍇 Grape (4 classes):</a:t>
            </a:r>
          </a:p>
          <a:p>
            <a:pPr>
              <a:spcBef>
                <a:spcPts val="600"/>
              </a:spcBef>
              <a:defRPr sz="1600"/>
            </a:pPr>
            <a:r>
              <a:t>  • Black Rot</a:t>
            </a:r>
          </a:p>
          <a:p>
            <a:pPr>
              <a:spcBef>
                <a:spcPts val="600"/>
              </a:spcBef>
              <a:defRPr sz="1600"/>
            </a:pPr>
            <a:r>
              <a:t>  • Esca (Black Measles)</a:t>
            </a:r>
          </a:p>
          <a:p>
            <a:pPr>
              <a:spcBef>
                <a:spcPts val="600"/>
              </a:spcBef>
              <a:defRPr sz="1600"/>
            </a:pPr>
            <a:r>
              <a:t>  • Leaf Blight</a:t>
            </a:r>
          </a:p>
          <a:p>
            <a:pPr>
              <a:spcBef>
                <a:spcPts val="600"/>
              </a:spcBef>
              <a:defRPr sz="1600"/>
            </a:pPr>
            <a:r>
              <a:t>  • Healthy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🥔 Potato (3 classes):</a:t>
            </a:r>
          </a:p>
          <a:p>
            <a:pPr>
              <a:spcBef>
                <a:spcPts val="600"/>
              </a:spcBef>
              <a:defRPr sz="1600"/>
            </a:pPr>
            <a:r>
              <a:t>  • Early Blight</a:t>
            </a:r>
          </a:p>
          <a:p>
            <a:pPr>
              <a:spcBef>
                <a:spcPts val="600"/>
              </a:spcBef>
              <a:defRPr sz="1600"/>
            </a:pPr>
            <a:r>
              <a:t>  • Late Blight</a:t>
            </a:r>
          </a:p>
          <a:p>
            <a:pPr>
              <a:spcBef>
                <a:spcPts val="600"/>
              </a:spcBef>
              <a:defRPr sz="1600"/>
            </a:pPr>
            <a:r>
              <a:t>  • Healthy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🍊 Orange, 🍑 Peach,</a:t>
            </a:r>
          </a:p>
          <a:p>
            <a:pPr>
              <a:spcBef>
                <a:spcPts val="600"/>
              </a:spcBef>
              <a:defRPr sz="1600"/>
            </a:pPr>
            <a:r>
              <a:t>🌰 Squash, 🍓 Strawberry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Total: 27 distinct classes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 sz="5400" b="1">
                <a:solidFill>
                  <a:srgbClr val="006633"/>
                </a:solidFill>
              </a:defRPr>
            </a:pPr>
            <a:r>
              <a:t>Technical Architecture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